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70" r:id="rId3"/>
    <p:sldId id="257" r:id="rId4"/>
    <p:sldId id="258" r:id="rId5"/>
    <p:sldId id="262" r:id="rId6"/>
    <p:sldId id="260" r:id="rId7"/>
    <p:sldId id="264" r:id="rId8"/>
    <p:sldId id="263" r:id="rId9"/>
    <p:sldId id="261" r:id="rId10"/>
    <p:sldId id="265" r:id="rId11"/>
    <p:sldId id="266" r:id="rId12"/>
    <p:sldId id="267" r:id="rId13"/>
    <p:sldId id="268" r:id="rId14"/>
    <p:sldId id="269" r:id="rId15"/>
    <p:sldId id="259" r:id="rId16"/>
  </p:sldIdLst>
  <p:sldSz cx="9144000" cy="5143500" type="screen16x9"/>
  <p:notesSz cx="6858000" cy="9144000"/>
  <p:embeddedFontLst>
    <p:embeddedFont>
      <p:font typeface="Ubuntu" panose="020B0504030602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432" y="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d377dc25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d377dc25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d377dc257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d377dc257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55DA8B8F-CEA7-2BAB-490B-7733070B4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d377dc2572_0_17:notes">
            <a:extLst>
              <a:ext uri="{FF2B5EF4-FFF2-40B4-BE49-F238E27FC236}">
                <a16:creationId xmlns:a16="http://schemas.microsoft.com/office/drawing/2014/main" id="{27752742-11E5-3CE5-FC08-A75094ED4D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d377dc2572_0_17:notes">
            <a:extLst>
              <a:ext uri="{FF2B5EF4-FFF2-40B4-BE49-F238E27FC236}">
                <a16:creationId xmlns:a16="http://schemas.microsoft.com/office/drawing/2014/main" id="{82ED56DE-9553-3DBC-BFA8-B6DBA5DE88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805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81769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377dc257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377dc257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6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662400" y="853450"/>
            <a:ext cx="5169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Ubuntu"/>
              <a:buNone/>
              <a:defRPr sz="4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662400" y="2981850"/>
            <a:ext cx="5169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Ubuntu"/>
              <a:buNone/>
              <a:defRPr sz="25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m da pág">
  <p:cSld name="CUSTOM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3745600" y="1419000"/>
            <a:ext cx="267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Ubuntu"/>
              <a:buNone/>
              <a:defRPr sz="13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t="3649" r="50049" b="-3649"/>
          <a:stretch/>
        </p:blipFill>
        <p:spPr>
          <a:xfrm>
            <a:off x="6749525" y="1147300"/>
            <a:ext cx="1912650" cy="20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idx="2"/>
          </p:nvPr>
        </p:nvSpPr>
        <p:spPr>
          <a:xfrm>
            <a:off x="3745600" y="2132150"/>
            <a:ext cx="267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Ubuntu"/>
              <a:buNone/>
              <a:defRPr sz="13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598700" y="841575"/>
            <a:ext cx="80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598700" y="1486825"/>
            <a:ext cx="8024400" cy="31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505800" y="826025"/>
            <a:ext cx="820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05800" y="826025"/>
            <a:ext cx="820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32875" y="14136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529750" y="34669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505800" y="826025"/>
            <a:ext cx="820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505800" y="1533475"/>
            <a:ext cx="8202900" cy="3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590210" y="814949"/>
            <a:ext cx="5169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Visão computacional Embarcada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662400" y="2981850"/>
            <a:ext cx="5169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Classificação e segmentação utilizando </a:t>
            </a:r>
            <a:r>
              <a:rPr lang="pt-BR" dirty="0" err="1"/>
              <a:t>raspberry</a:t>
            </a:r>
            <a:r>
              <a:rPr lang="pt-BR" dirty="0"/>
              <a:t> pi e Hailo8L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2;p16">
            <a:extLst>
              <a:ext uri="{FF2B5EF4-FFF2-40B4-BE49-F238E27FC236}">
                <a16:creationId xmlns:a16="http://schemas.microsoft.com/office/drawing/2014/main" id="{760B24FA-D8A1-3120-7C97-EEB9BD7AFD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880" y="59497"/>
            <a:ext cx="5245768" cy="6672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Redes Neurais</a:t>
            </a:r>
            <a:endParaRPr sz="28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6DE9D94-23BC-3A49-0BCF-40532C4C78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5" t="21911" r="5930"/>
          <a:stretch/>
        </p:blipFill>
        <p:spPr bwMode="auto">
          <a:xfrm>
            <a:off x="182879" y="1407621"/>
            <a:ext cx="5372573" cy="280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880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2;p16">
            <a:extLst>
              <a:ext uri="{FF2B5EF4-FFF2-40B4-BE49-F238E27FC236}">
                <a16:creationId xmlns:a16="http://schemas.microsoft.com/office/drawing/2014/main" id="{68229E0A-FCC9-B800-1F03-8CB2A0C626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941" y="868019"/>
            <a:ext cx="5245768" cy="6672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Redes Neurais</a:t>
            </a:r>
            <a:b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Detecção de Objetos com YOLO</a:t>
            </a:r>
            <a:endParaRPr sz="2800" dirty="0"/>
          </a:p>
        </p:txBody>
      </p:sp>
      <p:pic>
        <p:nvPicPr>
          <p:cNvPr id="5122" name="Picture 2" descr="Ultralytics YOLO11 Comparison Plots">
            <a:extLst>
              <a:ext uri="{FF2B5EF4-FFF2-40B4-BE49-F238E27FC236}">
                <a16:creationId xmlns:a16="http://schemas.microsoft.com/office/drawing/2014/main" id="{F0DB6FFF-6B3B-C889-9910-69F4776E98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35230"/>
            <a:ext cx="5503025" cy="2407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Guide to Object Detection with YOLO-NAS &amp; FiftyOne Using E2E Cloud GPU  Server | by Akshayraj M | Medium">
            <a:extLst>
              <a:ext uri="{FF2B5EF4-FFF2-40B4-BE49-F238E27FC236}">
                <a16:creationId xmlns:a16="http://schemas.microsoft.com/office/drawing/2014/main" id="{4B9F672C-6801-840A-3418-0477FE4BA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359" y="2149466"/>
            <a:ext cx="3662147" cy="299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4517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1E128-69F1-C2C6-7071-D7D12C4BA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2;p16">
            <a:extLst>
              <a:ext uri="{FF2B5EF4-FFF2-40B4-BE49-F238E27FC236}">
                <a16:creationId xmlns:a16="http://schemas.microsoft.com/office/drawing/2014/main" id="{2BC4F2EF-7604-0DC2-CF1C-0FA558E29B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941" y="868019"/>
            <a:ext cx="5245768" cy="6672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Redes Neurais</a:t>
            </a:r>
            <a:b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Detecção de Objetos com YOLO</a:t>
            </a:r>
            <a:endParaRPr sz="2800" dirty="0"/>
          </a:p>
        </p:txBody>
      </p:sp>
      <p:pic>
        <p:nvPicPr>
          <p:cNvPr id="3" name="Imagem 2" descr="Texto&#10;&#10;Descrição gerada automaticamente com confiança baixa">
            <a:extLst>
              <a:ext uri="{FF2B5EF4-FFF2-40B4-BE49-F238E27FC236}">
                <a16:creationId xmlns:a16="http://schemas.microsoft.com/office/drawing/2014/main" id="{B9ACED7E-0D5D-C912-B843-B0D79B001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359" y="3691474"/>
            <a:ext cx="3113749" cy="1243260"/>
          </a:xfrm>
          <a:prstGeom prst="rect">
            <a:avLst/>
          </a:prstGeom>
        </p:spPr>
      </p:pic>
      <p:pic>
        <p:nvPicPr>
          <p:cNvPr id="4100" name="Picture 4" descr="Using Text Prompts for Image Annotation with Grounding DINO and Label Studio  | Label Studio">
            <a:extLst>
              <a:ext uri="{FF2B5EF4-FFF2-40B4-BE49-F238E27FC236}">
                <a16:creationId xmlns:a16="http://schemas.microsoft.com/office/drawing/2014/main" id="{9CD68BA7-F17D-F277-A2B2-1DDFC853D6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5" t="15716" r="8679" b="5817"/>
          <a:stretch/>
        </p:blipFill>
        <p:spPr bwMode="auto">
          <a:xfrm>
            <a:off x="707366" y="1452025"/>
            <a:ext cx="4485736" cy="2239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527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ED4BA3-8B78-3F88-C79B-A1428F49D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2;p16">
            <a:extLst>
              <a:ext uri="{FF2B5EF4-FFF2-40B4-BE49-F238E27FC236}">
                <a16:creationId xmlns:a16="http://schemas.microsoft.com/office/drawing/2014/main" id="{25D5ABA3-C8AE-BF7E-6DB4-6C6785338C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8696" y="126147"/>
            <a:ext cx="5245768" cy="6672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YOLO embarcada</a:t>
            </a:r>
            <a:endParaRPr sz="28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BA392DA-A13E-4831-FB48-DB7FEEEB7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121" y="793358"/>
            <a:ext cx="3868917" cy="429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215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2;p16">
            <a:extLst>
              <a:ext uri="{FF2B5EF4-FFF2-40B4-BE49-F238E27FC236}">
                <a16:creationId xmlns:a16="http://schemas.microsoft.com/office/drawing/2014/main" id="{76DF11DD-7047-5EDF-E37F-487FE66DF4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8696" y="126147"/>
            <a:ext cx="5245768" cy="6672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YOLO embarcada</a:t>
            </a:r>
            <a:endParaRPr sz="28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88EB708-1803-126D-9E01-5A64106A0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14" y="1137883"/>
            <a:ext cx="481012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84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745600" y="2039950"/>
            <a:ext cx="267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3F3F3"/>
                </a:solidFill>
              </a:rPr>
              <a:t>Gustavo Voltani von Atzingen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745600" y="1177200"/>
            <a:ext cx="267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 b="1">
                <a:solidFill>
                  <a:srgbClr val="F3F3F3"/>
                </a:solidFill>
              </a:rPr>
              <a:t>OBRIGADO!</a:t>
            </a:r>
            <a:endParaRPr sz="2900" b="1">
              <a:solidFill>
                <a:srgbClr val="F3F3F3"/>
              </a:solidFill>
            </a:endParaRPr>
          </a:p>
        </p:txBody>
      </p:sp>
      <p:pic>
        <p:nvPicPr>
          <p:cNvPr id="4" name="Imagem 3" descr="Código QR&#10;&#10;Descrição gerada automaticamente">
            <a:extLst>
              <a:ext uri="{FF2B5EF4-FFF2-40B4-BE49-F238E27FC236}">
                <a16:creationId xmlns:a16="http://schemas.microsoft.com/office/drawing/2014/main" id="{CF5F4826-9EED-3AFA-4D0E-7EADF694E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175" y="2571750"/>
            <a:ext cx="1625297" cy="1625297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FF97B5A2-A857-AF1D-8BED-8EB4327DF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770" y="1066401"/>
            <a:ext cx="2018496" cy="201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ódigo QR&#10;&#10;Descrição gerada automaticamente">
            <a:extLst>
              <a:ext uri="{FF2B5EF4-FFF2-40B4-BE49-F238E27FC236}">
                <a16:creationId xmlns:a16="http://schemas.microsoft.com/office/drawing/2014/main" id="{25BF2316-4AF4-072F-E3ED-B78A90E71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418" y="2161979"/>
            <a:ext cx="2566938" cy="256693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3F5F3B6-76DD-3E37-6E43-A0BE8359D058}"/>
              </a:ext>
            </a:extLst>
          </p:cNvPr>
          <p:cNvSpPr txBox="1"/>
          <p:nvPr/>
        </p:nvSpPr>
        <p:spPr>
          <a:xfrm>
            <a:off x="258077" y="1369402"/>
            <a:ext cx="716781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pt-BR" sz="1400" b="1" i="0" u="none" strike="noStrike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class</a:t>
            </a:r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pt-BR" sz="1400" b="1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about_me</a:t>
            </a:r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  <a:endParaRPr lang="pt-BR" b="1" dirty="0">
              <a:effectLst/>
            </a:endParaRPr>
          </a:p>
          <a:p>
            <a:pPr rtl="0"/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r>
              <a:rPr lang="pt-BR" sz="1400" b="1" i="0" u="none" strike="noStrike" dirty="0">
                <a:solidFill>
                  <a:srgbClr val="CC4125"/>
                </a:solidFill>
                <a:effectLst/>
                <a:latin typeface="Courier New" panose="02070309020205020404" pitchFamily="49" charset="0"/>
              </a:rPr>
              <a:t>“““ Quem sou eu ”””</a:t>
            </a:r>
            <a:endParaRPr lang="pt-BR" b="1" dirty="0">
              <a:effectLst/>
            </a:endParaRPr>
          </a:p>
          <a:p>
            <a:pPr rtl="0"/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r>
              <a:rPr lang="pt-BR" sz="1400" b="1" i="0" u="none" strike="noStrike" dirty="0" err="1">
                <a:solidFill>
                  <a:srgbClr val="002060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__</a:t>
            </a:r>
            <a:r>
              <a:rPr lang="pt-BR" sz="1400" b="1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init</a:t>
            </a:r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__(self):</a:t>
            </a:r>
            <a:endParaRPr lang="pt-BR" b="1" dirty="0">
              <a:effectLst/>
            </a:endParaRPr>
          </a:p>
          <a:p>
            <a:pPr rtl="0"/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self.name: </a:t>
            </a:r>
            <a:r>
              <a:rPr lang="pt-BR" sz="1400" b="1" i="0" u="none" strike="noStrike" dirty="0">
                <a:solidFill>
                  <a:srgbClr val="CC4125"/>
                </a:solidFill>
                <a:effectLst/>
                <a:latin typeface="Courier New" panose="02070309020205020404" pitchFamily="49" charset="0"/>
              </a:rPr>
              <a:t>“Gustavo Voltani von Atzingen”</a:t>
            </a:r>
            <a:endParaRPr lang="pt-BR" b="1" dirty="0">
              <a:effectLst/>
            </a:endParaRPr>
          </a:p>
          <a:p>
            <a:pPr rtl="0"/>
            <a:endParaRPr lang="pt-BR" b="1" dirty="0">
              <a:effectLst/>
            </a:endParaRPr>
          </a:p>
          <a:p>
            <a:r>
              <a:rPr lang="pt-BR" b="1" dirty="0"/>
              <a:t>         </a:t>
            </a:r>
            <a:r>
              <a:rPr lang="pt-BR" sz="1400" b="1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self.formação</a:t>
            </a:r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 </a:t>
            </a:r>
            <a:r>
              <a:rPr lang="pt-BR" sz="1400" b="1" i="0" u="none" strike="noStrike" dirty="0">
                <a:solidFill>
                  <a:srgbClr val="CC4125"/>
                </a:solidFill>
                <a:effectLst/>
                <a:latin typeface="Courier New" panose="02070309020205020404" pitchFamily="49" charset="0"/>
              </a:rPr>
              <a:t>[“Bacharel em Física”,</a:t>
            </a:r>
          </a:p>
          <a:p>
            <a:r>
              <a:rPr lang="pt-BR" b="1" dirty="0">
                <a:solidFill>
                  <a:srgbClr val="CC4125"/>
                </a:solidFill>
                <a:latin typeface="Courier New" panose="02070309020205020404" pitchFamily="49" charset="0"/>
              </a:rPr>
              <a:t>                    “Mestrado e </a:t>
            </a:r>
            <a:r>
              <a:rPr lang="pt-BR" b="1" dirty="0" err="1">
                <a:solidFill>
                  <a:srgbClr val="CC4125"/>
                </a:solidFill>
                <a:latin typeface="Courier New" panose="02070309020205020404" pitchFamily="49" charset="0"/>
              </a:rPr>
              <a:t>Douturado</a:t>
            </a:r>
            <a:r>
              <a:rPr lang="pt-BR" b="1" dirty="0">
                <a:solidFill>
                  <a:srgbClr val="CC4125"/>
                </a:solidFill>
                <a:latin typeface="Courier New" panose="02070309020205020404" pitchFamily="49" charset="0"/>
              </a:rPr>
              <a:t> em </a:t>
            </a:r>
            <a:r>
              <a:rPr lang="pt-BR" b="1" dirty="0" err="1">
                <a:solidFill>
                  <a:srgbClr val="CC4125"/>
                </a:solidFill>
                <a:latin typeface="Courier New" panose="02070309020205020404" pitchFamily="49" charset="0"/>
              </a:rPr>
              <a:t>Eng</a:t>
            </a:r>
            <a:r>
              <a:rPr lang="pt-BR" b="1" dirty="0">
                <a:solidFill>
                  <a:srgbClr val="CC4125"/>
                </a:solidFill>
                <a:latin typeface="Courier New" panose="02070309020205020404" pitchFamily="49" charset="0"/>
              </a:rPr>
              <a:t>”]</a:t>
            </a:r>
            <a:endParaRPr lang="pt-BR" b="1" dirty="0"/>
          </a:p>
          <a:p>
            <a:pPr rtl="0"/>
            <a:br>
              <a:rPr lang="pt-BR" b="1" dirty="0">
                <a:effectLst/>
              </a:rPr>
            </a:br>
            <a:r>
              <a:rPr lang="pt-BR" sz="1400" b="1" i="0" u="none" strike="noStrike" dirty="0">
                <a:solidFill>
                  <a:srgbClr val="CC4125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pt-BR" sz="1400" b="1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self.job</a:t>
            </a:r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 </a:t>
            </a:r>
            <a:r>
              <a:rPr lang="pt-BR" sz="1400" b="1" i="0" u="none" strike="noStrike" dirty="0">
                <a:solidFill>
                  <a:srgbClr val="CC4125"/>
                </a:solidFill>
                <a:effectLst/>
                <a:latin typeface="Courier New" panose="02070309020205020404" pitchFamily="49" charset="0"/>
              </a:rPr>
              <a:t>[“Professor no IFSP campus Piracicaba”,</a:t>
            </a:r>
          </a:p>
          <a:p>
            <a:pPr rtl="0"/>
            <a:r>
              <a:rPr lang="pt-BR" b="1" dirty="0">
                <a:solidFill>
                  <a:srgbClr val="CC4125"/>
                </a:solidFill>
                <a:latin typeface="Courier New" panose="02070309020205020404" pitchFamily="49" charset="0"/>
              </a:rPr>
              <a:t>               </a:t>
            </a:r>
            <a:r>
              <a:rPr lang="pt-BR" sz="1400" b="1" i="0" u="none" strike="noStrike" dirty="0">
                <a:solidFill>
                  <a:srgbClr val="CC4125"/>
                </a:solidFill>
                <a:effectLst/>
                <a:latin typeface="Courier New" panose="02070309020205020404" pitchFamily="49" charset="0"/>
              </a:rPr>
              <a:t>“Cofundador da Quickium Tecnologia”]</a:t>
            </a:r>
            <a:endParaRPr lang="pt-BR" b="1" dirty="0">
              <a:effectLst/>
            </a:endParaRPr>
          </a:p>
          <a:p>
            <a:pPr rtl="0"/>
            <a:br>
              <a:rPr lang="pt-BR" b="1" dirty="0">
                <a:effectLst/>
              </a:rPr>
            </a:br>
            <a:r>
              <a:rPr lang="pt-BR" sz="1400" b="1" i="0" u="none" strike="noStrike" dirty="0">
                <a:solidFill>
                  <a:srgbClr val="CC4125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pt-BR" sz="1400" b="1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self.contato</a:t>
            </a:r>
            <a:r>
              <a:rPr lang="pt-BR" sz="1400" b="1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 </a:t>
            </a:r>
            <a:r>
              <a:rPr lang="pt-BR" sz="1400" b="1" i="0" u="none" strike="noStrike" dirty="0">
                <a:solidFill>
                  <a:srgbClr val="CC4125"/>
                </a:solidFill>
                <a:effectLst/>
                <a:latin typeface="Courier New" panose="02070309020205020404" pitchFamily="49" charset="0"/>
              </a:rPr>
              <a:t>“gustavo@quickium.com”</a:t>
            </a:r>
            <a:endParaRPr lang="pt-BR" b="1" dirty="0">
              <a:effectLst/>
            </a:endParaRPr>
          </a:p>
          <a:p>
            <a:br>
              <a:rPr lang="pt-BR" dirty="0"/>
            </a:br>
            <a:endParaRPr lang="pt-B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4A7DE2-E3DC-EB7B-359D-93175A059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773" y="777642"/>
            <a:ext cx="1306228" cy="1306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611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598700" y="841575"/>
            <a:ext cx="80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Objetivos da Palestra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598700" y="1486825"/>
            <a:ext cx="8024400" cy="31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35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1. Aquisição e Manipulação de Imagens com o Framework </a:t>
            </a:r>
            <a:r>
              <a:rPr lang="pt-BR" sz="3500" b="1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OpenCV</a:t>
            </a: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pt-BR" b="1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pt-BR" sz="35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2. Detecção de Objetos por Movimento e Cor</a:t>
            </a: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pt-BR" b="1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pt-BR" sz="35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3. Utilização de Redes Neurais </a:t>
            </a:r>
            <a:r>
              <a:rPr lang="pt-BR" sz="3500" b="1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Pré</a:t>
            </a:r>
            <a:r>
              <a:rPr lang="pt-BR" sz="35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-treinadas para Classificação e Identificação de Objetos</a:t>
            </a: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pt-BR" b="1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pt-BR" sz="35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4. Treinamento de um Modelo Customizado (Fine </a:t>
            </a:r>
            <a:r>
              <a:rPr lang="pt-BR" sz="3500" b="1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Tuning</a:t>
            </a:r>
            <a:r>
              <a:rPr lang="pt-BR" sz="35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 com YOLOv8 e </a:t>
            </a:r>
            <a:r>
              <a:rPr lang="pt-BR" sz="3500" b="1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Ultralytics</a:t>
            </a: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pt-BR" b="1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pt-BR" sz="35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5. Exemplo em Sistemas Embarcados com </a:t>
            </a:r>
            <a:r>
              <a:rPr lang="pt-BR" sz="3500" b="1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Raspberry</a:t>
            </a:r>
            <a:r>
              <a:rPr lang="pt-BR" sz="35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Pi e OAK-D</a:t>
            </a:r>
            <a:br>
              <a:rPr lang="pt-BR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35A38332-BE47-509C-A3A7-7377DE1AD3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0777"/>
          <a:stretch/>
        </p:blipFill>
        <p:spPr>
          <a:xfrm>
            <a:off x="-1" y="1742172"/>
            <a:ext cx="5555311" cy="2890787"/>
          </a:xfrm>
          <a:prstGeom prst="rect">
            <a:avLst/>
          </a:prstGeom>
        </p:spPr>
      </p:pic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154005" y="800642"/>
            <a:ext cx="5245768" cy="9415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Aquisição e Manipulação de Imagens com o Framework </a:t>
            </a:r>
            <a:r>
              <a:rPr lang="pt-BR" sz="2800" b="1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OpenCV</a:t>
            </a:r>
            <a:endParaRPr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C9EE779B-9A6D-05E3-5397-427F12E50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2F1F48E4-4800-2371-3196-DCCA88049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9" y="1134889"/>
            <a:ext cx="5443086" cy="3960483"/>
          </a:xfrm>
          <a:prstGeom prst="rect">
            <a:avLst/>
          </a:prstGeom>
        </p:spPr>
      </p:pic>
      <p:sp>
        <p:nvSpPr>
          <p:cNvPr id="72" name="Google Shape;72;p16">
            <a:extLst>
              <a:ext uri="{FF2B5EF4-FFF2-40B4-BE49-F238E27FC236}">
                <a16:creationId xmlns:a16="http://schemas.microsoft.com/office/drawing/2014/main" id="{A12FE48B-B4A0-D784-9AA9-38249E9F5E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4005" y="800642"/>
            <a:ext cx="5245768" cy="6672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Aquisição e Manipulação de Imagens com o Framework </a:t>
            </a:r>
            <a:r>
              <a:rPr lang="pt-BR" sz="2800" b="1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OpenCV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664387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2;p16">
            <a:extLst>
              <a:ext uri="{FF2B5EF4-FFF2-40B4-BE49-F238E27FC236}">
                <a16:creationId xmlns:a16="http://schemas.microsoft.com/office/drawing/2014/main" id="{7C365A50-1D87-FCBE-1655-4567C80CA0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55" y="531135"/>
            <a:ext cx="5245768" cy="6672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Detecção de Objetos por Movimento e Cor</a:t>
            </a:r>
            <a:endParaRPr sz="2800" dirty="0"/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2F223065-D536-2F44-9C24-EFB9F3281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7083"/>
            <a:ext cx="5577840" cy="442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684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Padrão do plano de fundo&#10;&#10;Descrição gerada automaticamente">
            <a:extLst>
              <a:ext uri="{FF2B5EF4-FFF2-40B4-BE49-F238E27FC236}">
                <a16:creationId xmlns:a16="http://schemas.microsoft.com/office/drawing/2014/main" id="{DA94844A-6637-1F57-851D-43CCCCBBA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562840" y="1274763"/>
            <a:ext cx="5029200" cy="2479674"/>
          </a:xfrm>
          <a:prstGeom prst="rect">
            <a:avLst/>
          </a:prstGeom>
        </p:spPr>
      </p:pic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57A2660D-F6DF-8A44-0E46-79F146E1FC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252" r="596"/>
          <a:stretch/>
        </p:blipFill>
        <p:spPr>
          <a:xfrm>
            <a:off x="112013" y="0"/>
            <a:ext cx="2522246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29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7DC503-F36A-376B-98FC-7FB0368B7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2;p16">
            <a:extLst>
              <a:ext uri="{FF2B5EF4-FFF2-40B4-BE49-F238E27FC236}">
                <a16:creationId xmlns:a16="http://schemas.microsoft.com/office/drawing/2014/main" id="{AE4A2F95-E6A2-EE6A-69E4-DB161E3B1D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55" y="531135"/>
            <a:ext cx="5245768" cy="6672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Detecção de Objetos por Movimento e Cor</a:t>
            </a:r>
            <a:endParaRPr sz="2800" dirty="0"/>
          </a:p>
        </p:txBody>
      </p:sp>
      <p:pic>
        <p:nvPicPr>
          <p:cNvPr id="3" name="Imagem 2" descr="Linha do tempo&#10;&#10;Descrição gerada automaticamente">
            <a:extLst>
              <a:ext uri="{FF2B5EF4-FFF2-40B4-BE49-F238E27FC236}">
                <a16:creationId xmlns:a16="http://schemas.microsoft.com/office/drawing/2014/main" id="{9FC10006-DB15-E497-CA12-9C56BD7B5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5933"/>
            <a:ext cx="5510441" cy="227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11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2;p16">
            <a:extLst>
              <a:ext uri="{FF2B5EF4-FFF2-40B4-BE49-F238E27FC236}">
                <a16:creationId xmlns:a16="http://schemas.microsoft.com/office/drawing/2014/main" id="{33008EF2-97D4-E634-2DE0-84420841F4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880" y="59497"/>
            <a:ext cx="5245768" cy="6672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Redes Neurais</a:t>
            </a:r>
            <a:endParaRPr sz="2800" dirty="0"/>
          </a:p>
        </p:txBody>
      </p:sp>
      <p:pic>
        <p:nvPicPr>
          <p:cNvPr id="1026" name="Picture 2" descr="standford-lectures-vgg-vs-alexnet">
            <a:extLst>
              <a:ext uri="{FF2B5EF4-FFF2-40B4-BE49-F238E27FC236}">
                <a16:creationId xmlns:a16="http://schemas.microsoft.com/office/drawing/2014/main" id="{089EC7FB-2E6B-3416-8FA4-9D79ED234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65" y="1206438"/>
            <a:ext cx="2482246" cy="288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 descr="Tela de computador com luz azul&#10;&#10;Descrição gerada automaticamente com confiança média">
            <a:extLst>
              <a:ext uri="{FF2B5EF4-FFF2-40B4-BE49-F238E27FC236}">
                <a16:creationId xmlns:a16="http://schemas.microsoft.com/office/drawing/2014/main" id="{EA9EA4D7-A7A2-5604-6755-38119E664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8970" y="896352"/>
            <a:ext cx="6320591" cy="35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06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226</Words>
  <Application>Microsoft Office PowerPoint</Application>
  <PresentationFormat>Apresentação na tela (16:9)</PresentationFormat>
  <Paragraphs>31</Paragraphs>
  <Slides>15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Ubuntu</vt:lpstr>
      <vt:lpstr>Courier New</vt:lpstr>
      <vt:lpstr>Arial</vt:lpstr>
      <vt:lpstr>Simple Light</vt:lpstr>
      <vt:lpstr>Visão computacional Embarcada</vt:lpstr>
      <vt:lpstr>Apresentação do PowerPoint</vt:lpstr>
      <vt:lpstr>Objetivos da Palestra</vt:lpstr>
      <vt:lpstr>Aquisição e Manipulação de Imagens com o Framework OpenCV</vt:lpstr>
      <vt:lpstr>Aquisição e Manipulação de Imagens com o Framework OpenCV</vt:lpstr>
      <vt:lpstr>Detecção de Objetos por Movimento e Cor</vt:lpstr>
      <vt:lpstr>Apresentação do PowerPoint</vt:lpstr>
      <vt:lpstr>Detecção de Objetos por Movimento e Cor</vt:lpstr>
      <vt:lpstr>Redes Neurais</vt:lpstr>
      <vt:lpstr>Redes Neurais</vt:lpstr>
      <vt:lpstr>Redes Neurais Detecção de Objetos com YOLO</vt:lpstr>
      <vt:lpstr>Redes Neurais Detecção de Objetos com YOLO</vt:lpstr>
      <vt:lpstr>YOLO embarcada</vt:lpstr>
      <vt:lpstr>YOLO embarcada</vt:lpstr>
      <vt:lpstr>Gustavo Voltani von Atzingen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Gustavo Voltani von Atzingen</cp:lastModifiedBy>
  <cp:revision>4</cp:revision>
  <dcterms:modified xsi:type="dcterms:W3CDTF">2024-10-29T01:09:24Z</dcterms:modified>
</cp:coreProperties>
</file>